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256" r:id="rId2"/>
    <p:sldId id="257" r:id="rId3"/>
    <p:sldId id="258" r:id="rId4"/>
    <p:sldId id="259" r:id="rId5"/>
    <p:sldId id="260" r:id="rId6"/>
    <p:sldId id="261" r:id="rId7"/>
    <p:sldId id="269" r:id="rId8"/>
    <p:sldId id="262" r:id="rId9"/>
    <p:sldId id="263" r:id="rId10"/>
    <p:sldId id="264" r:id="rId11"/>
    <p:sldId id="265" r:id="rId12"/>
    <p:sldId id="266" r:id="rId13"/>
    <p:sldId id="267" r:id="rId14"/>
    <p:sldId id="270" r:id="rId15"/>
    <p:sldId id="271" r:id="rId16"/>
    <p:sldId id="275" r:id="rId17"/>
    <p:sldId id="272" r:id="rId18"/>
    <p:sldId id="273" r:id="rId19"/>
    <p:sldId id="274" r:id="rId20"/>
    <p:sldId id="276" r:id="rId21"/>
    <p:sldId id="26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28E2F8-ED65-436A-A213-C5345BC1BD01}" type="datetimeFigureOut">
              <a:rPr lang="en-US" smtClean="0"/>
              <a:t>5/14/2014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BA9095-02B9-4F1A-8D4D-72F18D50EFF0}" type="slidenum">
              <a:rPr lang="en-US" smtClean="0"/>
              <a:t>‹#›</a:t>
            </a:fld>
            <a:endParaRPr lang="en-US"/>
          </a:p>
        </p:txBody>
      </p:sp>
    </p:spTree>
    <p:extLst>
      <p:ext uri="{BB962C8B-B14F-4D97-AF65-F5344CB8AC3E}">
        <p14:creationId xmlns:p14="http://schemas.microsoft.com/office/powerpoint/2010/main" val="1060533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17BA9095-02B9-4F1A-8D4D-72F18D50EFF0}" type="slidenum">
              <a:rPr lang="en-US" smtClean="0"/>
              <a:t>9</a:t>
            </a:fld>
            <a:endParaRPr lang="en-US"/>
          </a:p>
        </p:txBody>
      </p:sp>
    </p:spTree>
    <p:extLst>
      <p:ext uri="{BB962C8B-B14F-4D97-AF65-F5344CB8AC3E}">
        <p14:creationId xmlns:p14="http://schemas.microsoft.com/office/powerpoint/2010/main" val="4221082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7A6D32F-C87E-47EB-8B88-2EFD5FA50994}" type="datetimeFigureOut">
              <a:rPr lang="en-US" smtClean="0"/>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D070-3692-41E1-B59F-6B60ECAF895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A6D32F-C87E-47EB-8B88-2EFD5FA50994}" type="datetimeFigureOut">
              <a:rPr lang="en-US" smtClean="0"/>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D070-3692-41E1-B59F-6B60ECAF895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7A6D32F-C87E-47EB-8B88-2EFD5FA50994}" type="datetimeFigureOut">
              <a:rPr lang="en-US" smtClean="0"/>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D070-3692-41E1-B59F-6B60ECAF8954}"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A6D32F-C87E-47EB-8B88-2EFD5FA50994}" type="datetimeFigureOut">
              <a:rPr lang="en-US" smtClean="0"/>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D070-3692-41E1-B59F-6B60ECAF8954}"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A6D32F-C87E-47EB-8B88-2EFD5FA50994}" type="datetimeFigureOut">
              <a:rPr lang="en-US" smtClean="0"/>
              <a:t>5/14/2014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25D070-3692-41E1-B59F-6B60ECAF895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7A6D32F-C87E-47EB-8B88-2EFD5FA50994}" type="datetimeFigureOut">
              <a:rPr lang="en-US" smtClean="0"/>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25D070-3692-41E1-B59F-6B60ECAF8954}"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A6D32F-C87E-47EB-8B88-2EFD5FA50994}" type="datetimeFigureOut">
              <a:rPr lang="en-US" smtClean="0"/>
              <a:t>5/14/2014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25D070-3692-41E1-B59F-6B60ECAF895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A6D32F-C87E-47EB-8B88-2EFD5FA50994}" type="datetimeFigureOut">
              <a:rPr lang="en-US" smtClean="0"/>
              <a:t>5/14/2014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25D070-3692-41E1-B59F-6B60ECAF895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7A6D32F-C87E-47EB-8B88-2EFD5FA50994}" type="datetimeFigureOut">
              <a:rPr lang="en-US" smtClean="0"/>
              <a:t>5/14/2014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25D070-3692-41E1-B59F-6B60ECAF895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7A6D32F-C87E-47EB-8B88-2EFD5FA50994}" type="datetimeFigureOut">
              <a:rPr lang="en-US" smtClean="0"/>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25D070-3692-41E1-B59F-6B60ECAF8954}"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A6D32F-C87E-47EB-8B88-2EFD5FA50994}" type="datetimeFigureOut">
              <a:rPr lang="en-US" smtClean="0"/>
              <a:t>5/14/2014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25D070-3692-41E1-B59F-6B60ECAF8954}"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7A6D32F-C87E-47EB-8B88-2EFD5FA50994}" type="datetimeFigureOut">
              <a:rPr lang="en-US" smtClean="0"/>
              <a:t>5/14/2014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B25D070-3692-41E1-B59F-6B60ECAF8954}"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stemcellrevolution.com/about-us/faqs/#37" TargetMode="External"/><Relationship Id="rId3" Type="http://schemas.openxmlformats.org/officeDocument/2006/relationships/hyperlink" Target="http://biotech.about.com/od/bioethics/i/issuestemcells_2.htm?p=1" TargetMode="External"/><Relationship Id="rId7" Type="http://schemas.openxmlformats.org/officeDocument/2006/relationships/hyperlink" Target="http://www.sciencellonline.com/site/StemCellResearch.php?gclid=CNSDiKLEpL4CFQZcfgodK4gAHA" TargetMode="External"/><Relationship Id="rId2" Type="http://schemas.openxmlformats.org/officeDocument/2006/relationships/hyperlink" Target="http://www.allaboutpopularissues.org/common/printable-pros-and-cons-of-stem-cell-research.htm" TargetMode="External"/><Relationship Id="rId1" Type="http://schemas.openxmlformats.org/officeDocument/2006/relationships/slideLayout" Target="../slideLayouts/slideLayout2.xml"/><Relationship Id="rId6" Type="http://schemas.openxmlformats.org/officeDocument/2006/relationships/hyperlink" Target="http://www.explorestemcells.co.uk/pluripotentstemcells.html#Newcomment" TargetMode="External"/><Relationship Id="rId5" Type="http://schemas.openxmlformats.org/officeDocument/2006/relationships/hyperlink" Target="http://www.internationalcellsurgicalsociety.com/about-ics/stem-cells-101/" TargetMode="External"/><Relationship Id="rId4" Type="http://schemas.openxmlformats.org/officeDocument/2006/relationships/hyperlink" Target="https://explorable.com/print/stem-cell-pros-and-con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7772400" cy="1447800"/>
          </a:xfrm>
        </p:spPr>
        <p:txBody>
          <a:bodyPr>
            <a:normAutofit/>
          </a:bodyPr>
          <a:lstStyle/>
          <a:p>
            <a:r>
              <a:rPr lang="en-US" sz="6000" b="1" dirty="0" smtClean="0">
                <a:solidFill>
                  <a:schemeClr val="tx1"/>
                </a:solidFill>
              </a:rPr>
              <a:t>STEM CELL RESEARCH</a:t>
            </a:r>
            <a:endParaRPr lang="en-US" sz="6000" b="1" dirty="0">
              <a:solidFill>
                <a:schemeClr val="tx1"/>
              </a:solidFill>
            </a:endParaRPr>
          </a:p>
        </p:txBody>
      </p:sp>
      <p:sp>
        <p:nvSpPr>
          <p:cNvPr id="3" name="Subtitle 2"/>
          <p:cNvSpPr>
            <a:spLocks noGrp="1"/>
          </p:cNvSpPr>
          <p:nvPr>
            <p:ph type="subTitle" idx="1"/>
          </p:nvPr>
        </p:nvSpPr>
        <p:spPr/>
        <p:txBody>
          <a:bodyPr>
            <a:normAutofit/>
          </a:bodyPr>
          <a:lstStyle/>
          <a:p>
            <a:r>
              <a:rPr lang="en-US" sz="6000" b="1" dirty="0" smtClean="0">
                <a:solidFill>
                  <a:schemeClr val="tx1"/>
                </a:solidFill>
                <a:latin typeface="+mj-lt"/>
                <a:ea typeface="+mj-ea"/>
                <a:cs typeface="+mj-cs"/>
              </a:rPr>
              <a:t>Pros and Cons</a:t>
            </a:r>
          </a:p>
        </p:txBody>
      </p:sp>
    </p:spTree>
    <p:extLst>
      <p:ext uri="{BB962C8B-B14F-4D97-AF65-F5344CB8AC3E}">
        <p14:creationId xmlns:p14="http://schemas.microsoft.com/office/powerpoint/2010/main" val="1679792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lgn="just">
              <a:buNone/>
            </a:pPr>
            <a:r>
              <a:rPr lang="en-US" b="1" dirty="0">
                <a:solidFill>
                  <a:schemeClr val="tx1"/>
                </a:solidFill>
              </a:rPr>
              <a:t>Adult stem cells have been identified in many organs and tissues, including brain, bone marrow, peripheral blood, blood vessels, skeletal muscle, skin, teeth, heart, gut, liver, </a:t>
            </a:r>
            <a:r>
              <a:rPr lang="en-US" b="1" dirty="0" smtClean="0">
                <a:solidFill>
                  <a:schemeClr val="tx1"/>
                </a:solidFill>
              </a:rPr>
              <a:t>ovaries, </a:t>
            </a:r>
            <a:r>
              <a:rPr lang="en-US" b="1" dirty="0">
                <a:solidFill>
                  <a:schemeClr val="tx1"/>
                </a:solidFill>
              </a:rPr>
              <a:t>and testis. They are thought to reside in a specific area of each tissue (called a "stem cell niche"). In many tissues, current evidence suggests that some types of stem cells are </a:t>
            </a:r>
            <a:r>
              <a:rPr lang="en-US" b="1" dirty="0" err="1">
                <a:solidFill>
                  <a:schemeClr val="tx1"/>
                </a:solidFill>
              </a:rPr>
              <a:t>pericytes</a:t>
            </a:r>
            <a:r>
              <a:rPr lang="en-US" b="1" dirty="0">
                <a:solidFill>
                  <a:schemeClr val="tx1"/>
                </a:solidFill>
              </a:rPr>
              <a:t>, cells that compose the outermost layer of small blood vessels. Stem cells may remain quiescent (non-dividing) for long periods of time until they are activated by a normal need for more cells to maintain tissues, or by disease or tissue injury.</a:t>
            </a:r>
          </a:p>
          <a:p>
            <a:endParaRPr lang="en-US" dirty="0"/>
          </a:p>
        </p:txBody>
      </p:sp>
      <p:sp>
        <p:nvSpPr>
          <p:cNvPr id="3" name="Title 2"/>
          <p:cNvSpPr>
            <a:spLocks noGrp="1"/>
          </p:cNvSpPr>
          <p:nvPr>
            <p:ph type="title"/>
          </p:nvPr>
        </p:nvSpPr>
        <p:spPr/>
        <p:txBody>
          <a:bodyPr/>
          <a:lstStyle/>
          <a:p>
            <a:r>
              <a:rPr lang="en-US" b="1" dirty="0">
                <a:solidFill>
                  <a:schemeClr val="tx1"/>
                </a:solidFill>
              </a:rPr>
              <a:t>Somatic (Adult)  Stem Cells</a:t>
            </a:r>
            <a:endParaRPr lang="en-US" dirty="0"/>
          </a:p>
        </p:txBody>
      </p:sp>
    </p:spTree>
    <p:extLst>
      <p:ext uri="{BB962C8B-B14F-4D97-AF65-F5344CB8AC3E}">
        <p14:creationId xmlns:p14="http://schemas.microsoft.com/office/powerpoint/2010/main" val="2824549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408333" cy="2887133"/>
          </a:xfrm>
        </p:spPr>
        <p:txBody>
          <a:bodyPr>
            <a:normAutofit lnSpcReduction="10000"/>
          </a:bodyPr>
          <a:lstStyle/>
          <a:p>
            <a:pPr marL="0" indent="0" algn="just">
              <a:buNone/>
            </a:pPr>
            <a:r>
              <a:rPr lang="en-US" b="1" dirty="0" smtClean="0">
                <a:solidFill>
                  <a:schemeClr val="tx1"/>
                </a:solidFill>
              </a:rPr>
              <a:t>Embryonic stem cells are taken from blastocysts which are fertilized human ova.  These are the most desired cells for stem cell research because they can replicate at a very fast rate and because they are already pluripotent where as adult stem cells must be genetically reprogrammed (</a:t>
            </a:r>
            <a:r>
              <a:rPr lang="en-US" b="1" dirty="0" err="1" smtClean="0">
                <a:solidFill>
                  <a:schemeClr val="tx1"/>
                </a:solidFill>
              </a:rPr>
              <a:t>pluripotentized</a:t>
            </a:r>
            <a:r>
              <a:rPr lang="en-US" b="1" dirty="0" smtClean="0">
                <a:solidFill>
                  <a:schemeClr val="tx1"/>
                </a:solidFill>
              </a:rPr>
              <a:t>) to avoid rejection by the recipient’s immunities.  </a:t>
            </a:r>
            <a:endParaRPr lang="en-US" b="1" dirty="0">
              <a:solidFill>
                <a:schemeClr val="tx1"/>
              </a:solidFill>
            </a:endParaRPr>
          </a:p>
        </p:txBody>
      </p:sp>
      <p:sp>
        <p:nvSpPr>
          <p:cNvPr id="3" name="Title 2"/>
          <p:cNvSpPr>
            <a:spLocks noGrp="1"/>
          </p:cNvSpPr>
          <p:nvPr>
            <p:ph type="title"/>
          </p:nvPr>
        </p:nvSpPr>
        <p:spPr/>
        <p:txBody>
          <a:bodyPr>
            <a:normAutofit fontScale="90000"/>
          </a:bodyPr>
          <a:lstStyle/>
          <a:p>
            <a:r>
              <a:rPr lang="en-US" b="1" dirty="0">
                <a:solidFill>
                  <a:schemeClr val="tx1"/>
                </a:solidFill>
              </a:rPr>
              <a:t>Embryonic </a:t>
            </a:r>
            <a:r>
              <a:rPr lang="en-US" b="1" dirty="0" smtClean="0">
                <a:solidFill>
                  <a:schemeClr val="tx1"/>
                </a:solidFill>
              </a:rPr>
              <a:t>Stem Cells</a:t>
            </a:r>
            <a:r>
              <a:rPr lang="en-US" b="1" dirty="0">
                <a:solidFill>
                  <a:schemeClr val="tx1"/>
                </a:solidFill>
              </a:rPr>
              <a:t/>
            </a:r>
            <a:br>
              <a:rPr lang="en-US" b="1" dirty="0">
                <a:solidFill>
                  <a:schemeClr val="tx1"/>
                </a:solidFill>
              </a:rPr>
            </a:br>
            <a:endParaRPr lang="en-US" dirty="0"/>
          </a:p>
        </p:txBody>
      </p:sp>
    </p:spTree>
    <p:extLst>
      <p:ext uri="{BB962C8B-B14F-4D97-AF65-F5344CB8AC3E}">
        <p14:creationId xmlns:p14="http://schemas.microsoft.com/office/powerpoint/2010/main" val="1716869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408333" cy="3191933"/>
          </a:xfrm>
        </p:spPr>
        <p:txBody>
          <a:bodyPr/>
          <a:lstStyle/>
          <a:p>
            <a:pPr marL="0" indent="0" algn="just">
              <a:buNone/>
            </a:pPr>
            <a:r>
              <a:rPr lang="en-US" b="1" dirty="0" smtClean="0">
                <a:solidFill>
                  <a:schemeClr val="tx1"/>
                </a:solidFill>
              </a:rPr>
              <a:t>While embryonic stem cells are still the easiest and most desired because they do not require manipulation, umbilical cord stem cells are also a viable source of undifferentiated blastocysts.  But the collection of the cells must be done while the cord is still alive (before birth) so it is difficult to find donors.  It is considered controversial for this reason.  </a:t>
            </a:r>
            <a:endParaRPr lang="en-US" b="1" dirty="0">
              <a:solidFill>
                <a:schemeClr val="tx1"/>
              </a:solidFill>
            </a:endParaRPr>
          </a:p>
        </p:txBody>
      </p:sp>
      <p:sp>
        <p:nvSpPr>
          <p:cNvPr id="3" name="Title 2"/>
          <p:cNvSpPr>
            <a:spLocks noGrp="1"/>
          </p:cNvSpPr>
          <p:nvPr>
            <p:ph type="title"/>
          </p:nvPr>
        </p:nvSpPr>
        <p:spPr/>
        <p:txBody>
          <a:bodyPr/>
          <a:lstStyle/>
          <a:p>
            <a:r>
              <a:rPr lang="en-US" b="1" dirty="0">
                <a:solidFill>
                  <a:schemeClr val="tx1"/>
                </a:solidFill>
              </a:rPr>
              <a:t>Umbilical Cord Stem Cells</a:t>
            </a:r>
            <a:endParaRPr lang="en-US" dirty="0"/>
          </a:p>
        </p:txBody>
      </p:sp>
    </p:spTree>
    <p:extLst>
      <p:ext uri="{BB962C8B-B14F-4D97-AF65-F5344CB8AC3E}">
        <p14:creationId xmlns:p14="http://schemas.microsoft.com/office/powerpoint/2010/main" val="3065782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133600"/>
            <a:ext cx="7408333" cy="4221163"/>
          </a:xfrm>
        </p:spPr>
        <p:txBody>
          <a:bodyPr>
            <a:normAutofit/>
          </a:bodyPr>
          <a:lstStyle/>
          <a:p>
            <a:pPr marL="0" indent="0" algn="just">
              <a:buNone/>
            </a:pPr>
            <a:r>
              <a:rPr lang="en-US" b="1" dirty="0" smtClean="0">
                <a:solidFill>
                  <a:schemeClr val="tx1"/>
                </a:solidFill>
              </a:rPr>
              <a:t>As there is ongoing debate about the use of embryonic and umbilical stem cells, scientists are making many efforts to explore the wider use of somatic stem cells.  They have found that many, if not all, organs and tissues of the body do contain some stem cells.  Many advancements have been made in harvesting from bone marrow, spinal fluid, brain and heart tissue and even FAT!  But identification and harvest of these tissues is much more difficult, costly and even painful to the donor.  So again, more controversy.  </a:t>
            </a:r>
            <a:endParaRPr lang="en-US" b="1" dirty="0">
              <a:solidFill>
                <a:schemeClr val="tx1"/>
              </a:solidFill>
            </a:endParaRPr>
          </a:p>
        </p:txBody>
      </p:sp>
      <p:sp>
        <p:nvSpPr>
          <p:cNvPr id="3" name="Title 2"/>
          <p:cNvSpPr>
            <a:spLocks noGrp="1"/>
          </p:cNvSpPr>
          <p:nvPr>
            <p:ph type="title"/>
          </p:nvPr>
        </p:nvSpPr>
        <p:spPr/>
        <p:txBody>
          <a:bodyPr/>
          <a:lstStyle/>
          <a:p>
            <a:r>
              <a:rPr lang="en-US" b="1" dirty="0" smtClean="0">
                <a:solidFill>
                  <a:schemeClr val="tx1"/>
                </a:solidFill>
              </a:rPr>
              <a:t>Note About Adult Stem Cells</a:t>
            </a:r>
            <a:endParaRPr lang="en-US" b="1" dirty="0">
              <a:solidFill>
                <a:schemeClr val="tx1"/>
              </a:solidFill>
            </a:endParaRPr>
          </a:p>
        </p:txBody>
      </p:sp>
    </p:spTree>
    <p:extLst>
      <p:ext uri="{BB962C8B-B14F-4D97-AF65-F5344CB8AC3E}">
        <p14:creationId xmlns:p14="http://schemas.microsoft.com/office/powerpoint/2010/main" val="1217578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33600"/>
            <a:ext cx="7408333" cy="3992563"/>
          </a:xfrm>
        </p:spPr>
        <p:txBody>
          <a:bodyPr>
            <a:normAutofit fontScale="92500" lnSpcReduction="10000"/>
          </a:bodyPr>
          <a:lstStyle/>
          <a:p>
            <a:r>
              <a:rPr lang="en-US" b="1" dirty="0">
                <a:solidFill>
                  <a:schemeClr val="tx1"/>
                </a:solidFill>
              </a:rPr>
              <a:t>Stem cell research does not have to include the use or destruction of human embryos, so, I see no controversy.  Research has gone towards more ethical study methods with the use of adult stem cells, amniotic stem cells, and induced pluripotent stem cells. The proposed use of these would include treatment for physical trauma, degenerative conditions, and genetic diseases. Things like </a:t>
            </a:r>
            <a:r>
              <a:rPr lang="en-US" b="1" dirty="0" err="1">
                <a:solidFill>
                  <a:schemeClr val="tx1"/>
                </a:solidFill>
              </a:rPr>
              <a:t>parkinsons</a:t>
            </a:r>
            <a:r>
              <a:rPr lang="en-US" b="1" dirty="0">
                <a:solidFill>
                  <a:schemeClr val="tx1"/>
                </a:solidFill>
              </a:rPr>
              <a:t>, </a:t>
            </a:r>
            <a:r>
              <a:rPr lang="en-US" b="1" dirty="0" err="1">
                <a:solidFill>
                  <a:schemeClr val="tx1"/>
                </a:solidFill>
              </a:rPr>
              <a:t>alzheimers</a:t>
            </a:r>
            <a:r>
              <a:rPr lang="en-US" b="1" dirty="0">
                <a:solidFill>
                  <a:schemeClr val="tx1"/>
                </a:solidFill>
              </a:rPr>
              <a:t>, heart disease, birth defects, spinal cord injuries, and cancer. To not look into the possibilities of stem cells would be unethical. </a:t>
            </a:r>
          </a:p>
          <a:p>
            <a:endParaRPr lang="en-US" dirty="0"/>
          </a:p>
          <a:p>
            <a:endParaRPr lang="en-US" dirty="0"/>
          </a:p>
        </p:txBody>
      </p:sp>
      <p:sp>
        <p:nvSpPr>
          <p:cNvPr id="3" name="Title 2"/>
          <p:cNvSpPr>
            <a:spLocks noGrp="1"/>
          </p:cNvSpPr>
          <p:nvPr>
            <p:ph type="title"/>
          </p:nvPr>
        </p:nvSpPr>
        <p:spPr/>
        <p:txBody>
          <a:bodyPr/>
          <a:lstStyle/>
          <a:p>
            <a:r>
              <a:rPr lang="en-US" dirty="0">
                <a:solidFill>
                  <a:schemeClr val="tx1"/>
                </a:solidFill>
              </a:rPr>
              <a:t>The Pro Argument	</a:t>
            </a:r>
            <a:endParaRPr lang="en-US" dirty="0"/>
          </a:p>
        </p:txBody>
      </p:sp>
    </p:spTree>
    <p:extLst>
      <p:ext uri="{BB962C8B-B14F-4D97-AF65-F5344CB8AC3E}">
        <p14:creationId xmlns:p14="http://schemas.microsoft.com/office/powerpoint/2010/main" val="340939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2600"/>
            <a:ext cx="7408333" cy="4373563"/>
          </a:xfrm>
        </p:spPr>
        <p:txBody>
          <a:bodyPr>
            <a:normAutofit fontScale="92500" lnSpcReduction="10000"/>
          </a:bodyPr>
          <a:lstStyle/>
          <a:p>
            <a:pPr marL="0" indent="0">
              <a:buNone/>
            </a:pPr>
            <a:r>
              <a:rPr lang="en-US" sz="2900" b="1" dirty="0" smtClean="0">
                <a:solidFill>
                  <a:schemeClr val="tx1"/>
                </a:solidFill>
              </a:rPr>
              <a:t> </a:t>
            </a:r>
            <a:r>
              <a:rPr lang="en-US" sz="2900" b="1" dirty="0">
                <a:solidFill>
                  <a:schemeClr val="tx1"/>
                </a:solidFill>
              </a:rPr>
              <a:t>“Good for Grandma”- Cure </a:t>
            </a:r>
            <a:r>
              <a:rPr lang="en-US" sz="2900" b="1" dirty="0" smtClean="0">
                <a:solidFill>
                  <a:schemeClr val="tx1"/>
                </a:solidFill>
              </a:rPr>
              <a:t>diseases</a:t>
            </a:r>
            <a:r>
              <a:rPr lang="en-US" sz="2900" b="1" dirty="0">
                <a:solidFill>
                  <a:schemeClr val="tx1"/>
                </a:solidFill>
              </a:rPr>
              <a:t> </a:t>
            </a:r>
          </a:p>
          <a:p>
            <a:pPr marL="0" indent="0">
              <a:buNone/>
            </a:pPr>
            <a:r>
              <a:rPr lang="en-US" sz="2900" b="1" dirty="0">
                <a:solidFill>
                  <a:schemeClr val="tx1"/>
                </a:solidFill>
              </a:rPr>
              <a:t>	</a:t>
            </a:r>
            <a:r>
              <a:rPr lang="en-US" sz="2900" b="1" dirty="0" smtClean="0">
                <a:solidFill>
                  <a:schemeClr val="tx1"/>
                </a:solidFill>
              </a:rPr>
              <a:t>Spinal </a:t>
            </a:r>
            <a:r>
              <a:rPr lang="en-US" sz="2900" b="1" dirty="0">
                <a:solidFill>
                  <a:schemeClr val="tx1"/>
                </a:solidFill>
              </a:rPr>
              <a:t>Cord </a:t>
            </a:r>
            <a:r>
              <a:rPr lang="en-US" sz="2900" b="1" dirty="0" smtClean="0">
                <a:solidFill>
                  <a:schemeClr val="tx1"/>
                </a:solidFill>
              </a:rPr>
              <a:t>Injuries, Parkinson’s</a:t>
            </a:r>
            <a:r>
              <a:rPr lang="en-US" sz="2900" b="1" dirty="0">
                <a:solidFill>
                  <a:schemeClr val="tx1"/>
                </a:solidFill>
              </a:rPr>
              <a:t>, </a:t>
            </a:r>
            <a:r>
              <a:rPr lang="en-US" sz="2900" b="1" dirty="0" smtClean="0">
                <a:solidFill>
                  <a:schemeClr val="tx1"/>
                </a:solidFill>
              </a:rPr>
              <a:t>	Alzheimer’s</a:t>
            </a:r>
            <a:r>
              <a:rPr lang="en-US" sz="2900" b="1" dirty="0">
                <a:solidFill>
                  <a:schemeClr val="tx1"/>
                </a:solidFill>
              </a:rPr>
              <a:t>, Heart </a:t>
            </a:r>
            <a:r>
              <a:rPr lang="en-US" sz="2900" b="1" dirty="0" smtClean="0">
                <a:solidFill>
                  <a:schemeClr val="tx1"/>
                </a:solidFill>
              </a:rPr>
              <a:t>disease, Cancer</a:t>
            </a:r>
            <a:endParaRPr lang="en-US" sz="2900" b="1" dirty="0">
              <a:solidFill>
                <a:schemeClr val="tx1"/>
              </a:solidFill>
            </a:endParaRPr>
          </a:p>
          <a:p>
            <a:pPr marL="0" indent="0">
              <a:buNone/>
            </a:pPr>
            <a:r>
              <a:rPr lang="en-US" sz="2900" b="1" dirty="0">
                <a:solidFill>
                  <a:schemeClr val="tx1"/>
                </a:solidFill>
              </a:rPr>
              <a:t>          </a:t>
            </a:r>
            <a:r>
              <a:rPr lang="en-US" sz="2900" b="1" dirty="0" smtClean="0">
                <a:solidFill>
                  <a:schemeClr val="tx1"/>
                </a:solidFill>
              </a:rPr>
              <a:t>	</a:t>
            </a:r>
          </a:p>
          <a:p>
            <a:pPr marL="0" indent="0">
              <a:buNone/>
            </a:pPr>
            <a:r>
              <a:rPr lang="en-US" sz="2900" b="1" dirty="0" smtClean="0">
                <a:solidFill>
                  <a:schemeClr val="tx1"/>
                </a:solidFill>
              </a:rPr>
              <a:t>Live </a:t>
            </a:r>
            <a:r>
              <a:rPr lang="en-US" sz="2900" b="1" dirty="0">
                <a:solidFill>
                  <a:schemeClr val="tx1"/>
                </a:solidFill>
              </a:rPr>
              <a:t>longer, happier, more productive </a:t>
            </a:r>
            <a:r>
              <a:rPr lang="en-US" sz="2900" b="1" dirty="0" smtClean="0">
                <a:solidFill>
                  <a:schemeClr val="tx1"/>
                </a:solidFill>
              </a:rPr>
              <a:t>lives.</a:t>
            </a:r>
          </a:p>
          <a:p>
            <a:pPr marL="0" indent="0">
              <a:buNone/>
            </a:pPr>
            <a:r>
              <a:rPr lang="en-US" sz="2900" b="1" dirty="0" smtClean="0">
                <a:solidFill>
                  <a:schemeClr val="tx1"/>
                </a:solidFill>
              </a:rPr>
              <a:t>	</a:t>
            </a:r>
          </a:p>
          <a:p>
            <a:pPr marL="0" indent="0">
              <a:buNone/>
            </a:pPr>
            <a:r>
              <a:rPr lang="en-US" sz="2900" b="1" dirty="0" smtClean="0">
                <a:solidFill>
                  <a:schemeClr val="tx1"/>
                </a:solidFill>
              </a:rPr>
              <a:t>Economics</a:t>
            </a:r>
            <a:endParaRPr lang="en-US" sz="2900" b="1" dirty="0">
              <a:solidFill>
                <a:schemeClr val="tx1"/>
              </a:solidFill>
            </a:endParaRPr>
          </a:p>
          <a:p>
            <a:pPr marL="0" indent="0">
              <a:buNone/>
            </a:pPr>
            <a:endParaRPr lang="en-US" sz="2900" b="1" dirty="0">
              <a:solidFill>
                <a:schemeClr val="tx1"/>
              </a:solidFill>
            </a:endParaRPr>
          </a:p>
          <a:p>
            <a:pPr marL="0" indent="0">
              <a:buNone/>
            </a:pPr>
            <a:r>
              <a:rPr lang="en-US" sz="2900" b="1" dirty="0" smtClean="0">
                <a:solidFill>
                  <a:schemeClr val="tx1"/>
                </a:solidFill>
              </a:rPr>
              <a:t>Use </a:t>
            </a:r>
            <a:r>
              <a:rPr lang="en-US" sz="2900" b="1" dirty="0">
                <a:solidFill>
                  <a:schemeClr val="tx1"/>
                </a:solidFill>
              </a:rPr>
              <a:t>medical waste- e.g. IVF, Cord blood, </a:t>
            </a:r>
            <a:r>
              <a:rPr lang="en-US" sz="2900" b="1" dirty="0" smtClean="0">
                <a:solidFill>
                  <a:schemeClr val="tx1"/>
                </a:solidFill>
              </a:rPr>
              <a:t>	amniotic </a:t>
            </a:r>
            <a:r>
              <a:rPr lang="en-US" sz="2900" b="1" dirty="0">
                <a:solidFill>
                  <a:schemeClr val="tx1"/>
                </a:solidFill>
              </a:rPr>
              <a:t>fluid</a:t>
            </a:r>
          </a:p>
          <a:p>
            <a:endParaRPr lang="en-US" dirty="0"/>
          </a:p>
        </p:txBody>
      </p:sp>
      <p:sp>
        <p:nvSpPr>
          <p:cNvPr id="3" name="Title 2"/>
          <p:cNvSpPr>
            <a:spLocks noGrp="1"/>
          </p:cNvSpPr>
          <p:nvPr>
            <p:ph type="title"/>
          </p:nvPr>
        </p:nvSpPr>
        <p:spPr/>
        <p:txBody>
          <a:bodyPr/>
          <a:lstStyle/>
          <a:p>
            <a:r>
              <a:rPr lang="en-US" dirty="0" smtClean="0">
                <a:solidFill>
                  <a:schemeClr val="tx1"/>
                </a:solidFill>
              </a:rPr>
              <a:t>The Pro Argument	</a:t>
            </a:r>
            <a:endParaRPr lang="en-US" dirty="0"/>
          </a:p>
        </p:txBody>
      </p:sp>
    </p:spTree>
    <p:extLst>
      <p:ext uri="{BB962C8B-B14F-4D97-AF65-F5344CB8AC3E}">
        <p14:creationId xmlns:p14="http://schemas.microsoft.com/office/powerpoint/2010/main" val="1476102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2600"/>
            <a:ext cx="7408333" cy="4419600"/>
          </a:xfrm>
        </p:spPr>
        <p:txBody>
          <a:bodyPr>
            <a:normAutofit fontScale="85000" lnSpcReduction="20000"/>
          </a:bodyPr>
          <a:lstStyle/>
          <a:p>
            <a:r>
              <a:rPr lang="en-US" b="1" dirty="0">
                <a:solidFill>
                  <a:schemeClr val="tx1"/>
                </a:solidFill>
              </a:rPr>
              <a:t>Pros:</a:t>
            </a:r>
          </a:p>
          <a:p>
            <a:r>
              <a:rPr lang="en-US" b="1" dirty="0">
                <a:solidFill>
                  <a:schemeClr val="tx1"/>
                </a:solidFill>
              </a:rPr>
              <a:t>Being undifferentiated allows stem cells to become any type of cell, thus being usable in treating all sorts of conditions, and also enables them to be accepted by anyone's body regardless of their immunities.</a:t>
            </a:r>
          </a:p>
          <a:p>
            <a:pPr marL="0" indent="0">
              <a:buNone/>
            </a:pPr>
            <a:endParaRPr lang="en-US" b="1" dirty="0">
              <a:solidFill>
                <a:schemeClr val="tx1"/>
              </a:solidFill>
            </a:endParaRPr>
          </a:p>
          <a:p>
            <a:r>
              <a:rPr lang="en-US" b="1" dirty="0">
                <a:solidFill>
                  <a:schemeClr val="tx1"/>
                </a:solidFill>
              </a:rPr>
              <a:t>Stem cells are able to be kept alive indefinitely, as well as grown in cultures, such that they double in number every 2-3 days.</a:t>
            </a:r>
          </a:p>
          <a:p>
            <a:r>
              <a:rPr lang="en-US" b="1" dirty="0">
                <a:solidFill>
                  <a:schemeClr val="tx1"/>
                </a:solidFill>
              </a:rPr>
              <a:t/>
            </a:r>
            <a:br>
              <a:rPr lang="en-US" b="1" dirty="0">
                <a:solidFill>
                  <a:schemeClr val="tx1"/>
                </a:solidFill>
              </a:rPr>
            </a:br>
            <a:r>
              <a:rPr lang="en-US" b="1" dirty="0">
                <a:solidFill>
                  <a:schemeClr val="tx1"/>
                </a:solidFill>
              </a:rPr>
              <a:t>Drugs and medicines can be tested on stem cells rather than on humans or animals.</a:t>
            </a:r>
          </a:p>
          <a:p>
            <a:r>
              <a:rPr lang="en-US" b="1" dirty="0">
                <a:solidFill>
                  <a:schemeClr val="tx1"/>
                </a:solidFill>
              </a:rPr>
              <a:t> </a:t>
            </a:r>
          </a:p>
          <a:p>
            <a:r>
              <a:rPr lang="en-US" b="1" dirty="0">
                <a:solidFill>
                  <a:schemeClr val="tx1"/>
                </a:solidFill>
              </a:rPr>
              <a:t>Stem cells are not known to age, and are thus theorized to hold the key to slowing or reversing aging.</a:t>
            </a:r>
          </a:p>
          <a:p>
            <a:endParaRPr lang="en-US" dirty="0"/>
          </a:p>
        </p:txBody>
      </p:sp>
      <p:sp>
        <p:nvSpPr>
          <p:cNvPr id="3" name="Title 2"/>
          <p:cNvSpPr>
            <a:spLocks noGrp="1"/>
          </p:cNvSpPr>
          <p:nvPr>
            <p:ph type="title"/>
          </p:nvPr>
        </p:nvSpPr>
        <p:spPr/>
        <p:txBody>
          <a:bodyPr/>
          <a:lstStyle/>
          <a:p>
            <a:r>
              <a:rPr lang="en-US" dirty="0">
                <a:solidFill>
                  <a:schemeClr val="tx1"/>
                </a:solidFill>
              </a:rPr>
              <a:t>The Pro Argument	</a:t>
            </a:r>
            <a:endParaRPr lang="en-US" dirty="0"/>
          </a:p>
        </p:txBody>
      </p:sp>
    </p:spTree>
    <p:extLst>
      <p:ext uri="{BB962C8B-B14F-4D97-AF65-F5344CB8AC3E}">
        <p14:creationId xmlns:p14="http://schemas.microsoft.com/office/powerpoint/2010/main" val="33973622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20982"/>
            <a:ext cx="7408333" cy="4856018"/>
          </a:xfrm>
        </p:spPr>
        <p:txBody>
          <a:bodyPr>
            <a:normAutofit fontScale="70000" lnSpcReduction="20000"/>
          </a:bodyPr>
          <a:lstStyle/>
          <a:p>
            <a:r>
              <a:rPr lang="en-US" sz="2600" b="1" dirty="0" smtClean="0">
                <a:solidFill>
                  <a:schemeClr val="tx1"/>
                </a:solidFill>
              </a:rPr>
              <a:t>The </a:t>
            </a:r>
            <a:r>
              <a:rPr lang="en-US" sz="2600" b="1" dirty="0">
                <a:solidFill>
                  <a:schemeClr val="tx1"/>
                </a:solidFill>
              </a:rPr>
              <a:t>main reason people are against stem cell research is due to morality, usually based around religion. </a:t>
            </a:r>
          </a:p>
          <a:p>
            <a:pPr marL="0" indent="0">
              <a:buNone/>
            </a:pPr>
            <a:r>
              <a:rPr lang="en-US" sz="2600" b="1" dirty="0">
                <a:solidFill>
                  <a:schemeClr val="tx1"/>
                </a:solidFill>
              </a:rPr>
              <a:t> </a:t>
            </a:r>
          </a:p>
          <a:p>
            <a:r>
              <a:rPr lang="en-US" sz="2600" b="1" dirty="0" smtClean="0">
                <a:solidFill>
                  <a:schemeClr val="tx1"/>
                </a:solidFill>
              </a:rPr>
              <a:t>Embryonic </a:t>
            </a:r>
            <a:r>
              <a:rPr lang="en-US" sz="2600" b="1" dirty="0">
                <a:solidFill>
                  <a:schemeClr val="tx1"/>
                </a:solidFill>
              </a:rPr>
              <a:t>stem cell research requires the death of a fertilized egg, which can be debatably argued as the start of a human life.</a:t>
            </a:r>
          </a:p>
          <a:p>
            <a:pPr marL="0" indent="0">
              <a:buNone/>
            </a:pPr>
            <a:endParaRPr lang="en-US" sz="2600" b="1" dirty="0">
              <a:solidFill>
                <a:schemeClr val="tx1"/>
              </a:solidFill>
            </a:endParaRPr>
          </a:p>
          <a:p>
            <a:r>
              <a:rPr lang="en-US" sz="2600" b="1" dirty="0" smtClean="0">
                <a:solidFill>
                  <a:schemeClr val="tx1"/>
                </a:solidFill>
              </a:rPr>
              <a:t>There </a:t>
            </a:r>
            <a:r>
              <a:rPr lang="en-US" sz="2600" b="1" dirty="0">
                <a:solidFill>
                  <a:schemeClr val="tx1"/>
                </a:solidFill>
              </a:rPr>
              <a:t>are other ways to extract stem cells, such as through the placenta and umbilical cord, but a lot of scientists believe the strongest chance at developing their research would be through embryonic stem cells.</a:t>
            </a:r>
          </a:p>
          <a:p>
            <a:pPr marL="0" indent="0">
              <a:buNone/>
            </a:pPr>
            <a:r>
              <a:rPr lang="en-US" sz="2600" b="1" dirty="0">
                <a:solidFill>
                  <a:schemeClr val="tx1"/>
                </a:solidFill>
              </a:rPr>
              <a:t> </a:t>
            </a:r>
          </a:p>
          <a:p>
            <a:r>
              <a:rPr lang="en-US" sz="2600" b="1" dirty="0" smtClean="0">
                <a:solidFill>
                  <a:schemeClr val="tx1"/>
                </a:solidFill>
              </a:rPr>
              <a:t>Another </a:t>
            </a:r>
            <a:r>
              <a:rPr lang="en-US" sz="2600" b="1" dirty="0">
                <a:solidFill>
                  <a:schemeClr val="tx1"/>
                </a:solidFill>
              </a:rPr>
              <a:t>argument against stem cell research is the fact that no new organs have been able to be grown yet, which makes a lot of people assume that it is pointless to be wasting time and money. </a:t>
            </a:r>
          </a:p>
          <a:p>
            <a:pPr marL="0" indent="0">
              <a:buNone/>
            </a:pPr>
            <a:endParaRPr lang="en-US" sz="2600" b="1" dirty="0">
              <a:solidFill>
                <a:schemeClr val="tx1"/>
              </a:solidFill>
            </a:endParaRPr>
          </a:p>
          <a:p>
            <a:r>
              <a:rPr lang="en-US" sz="2600" b="1" dirty="0" smtClean="0">
                <a:solidFill>
                  <a:schemeClr val="tx1"/>
                </a:solidFill>
              </a:rPr>
              <a:t>Money</a:t>
            </a:r>
            <a:r>
              <a:rPr lang="en-US" sz="2600" b="1" dirty="0">
                <a:solidFill>
                  <a:schemeClr val="tx1"/>
                </a:solidFill>
              </a:rPr>
              <a:t>, being another huge factor, because people who are against stem cell research morally do not want their tax dollars being spent on it.  </a:t>
            </a:r>
          </a:p>
          <a:p>
            <a:endParaRPr lang="en-US" dirty="0"/>
          </a:p>
        </p:txBody>
      </p:sp>
      <p:sp>
        <p:nvSpPr>
          <p:cNvPr id="3" name="Title 2"/>
          <p:cNvSpPr>
            <a:spLocks noGrp="1"/>
          </p:cNvSpPr>
          <p:nvPr>
            <p:ph type="title"/>
          </p:nvPr>
        </p:nvSpPr>
        <p:spPr/>
        <p:txBody>
          <a:bodyPr/>
          <a:lstStyle/>
          <a:p>
            <a:r>
              <a:rPr lang="en-US" dirty="0">
                <a:solidFill>
                  <a:schemeClr val="tx1"/>
                </a:solidFill>
              </a:rPr>
              <a:t>The </a:t>
            </a:r>
            <a:r>
              <a:rPr lang="en-US" dirty="0" smtClean="0">
                <a:solidFill>
                  <a:schemeClr val="tx1"/>
                </a:solidFill>
              </a:rPr>
              <a:t>Con </a:t>
            </a:r>
            <a:r>
              <a:rPr lang="en-US" dirty="0">
                <a:solidFill>
                  <a:schemeClr val="tx1"/>
                </a:solidFill>
              </a:rPr>
              <a:t>Argument	</a:t>
            </a:r>
            <a:endParaRPr lang="en-US" dirty="0"/>
          </a:p>
        </p:txBody>
      </p:sp>
    </p:spTree>
    <p:extLst>
      <p:ext uri="{BB962C8B-B14F-4D97-AF65-F5344CB8AC3E}">
        <p14:creationId xmlns:p14="http://schemas.microsoft.com/office/powerpoint/2010/main" val="33630655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905000"/>
            <a:ext cx="7408333" cy="4038600"/>
          </a:xfrm>
        </p:spPr>
        <p:txBody>
          <a:bodyPr>
            <a:normAutofit lnSpcReduction="10000"/>
          </a:bodyPr>
          <a:lstStyle/>
          <a:p>
            <a:r>
              <a:rPr lang="en-US" b="1" dirty="0">
                <a:solidFill>
                  <a:schemeClr val="tx1"/>
                </a:solidFill>
              </a:rPr>
              <a:t>One life saves another life.  It sounds very noble doesn’t’ </a:t>
            </a:r>
            <a:r>
              <a:rPr lang="en-US" b="1" dirty="0" smtClean="0">
                <a:solidFill>
                  <a:schemeClr val="tx1"/>
                </a:solidFill>
              </a:rPr>
              <a:t>it?   But, we </a:t>
            </a:r>
            <a:r>
              <a:rPr lang="en-US" b="1" dirty="0">
                <a:solidFill>
                  <a:schemeClr val="tx1"/>
                </a:solidFill>
              </a:rPr>
              <a:t>aren’t talking about one person choosing to save another person. </a:t>
            </a:r>
            <a:endParaRPr lang="en-US" b="1" dirty="0" smtClean="0">
              <a:solidFill>
                <a:schemeClr val="tx1"/>
              </a:solidFill>
            </a:endParaRPr>
          </a:p>
          <a:p>
            <a:r>
              <a:rPr lang="en-US" b="1" dirty="0" smtClean="0">
                <a:solidFill>
                  <a:schemeClr val="tx1"/>
                </a:solidFill>
              </a:rPr>
              <a:t> There are only “possible” benefits</a:t>
            </a:r>
          </a:p>
          <a:p>
            <a:pPr lvl="1"/>
            <a:r>
              <a:rPr lang="en-US" b="1" dirty="0" smtClean="0">
                <a:solidFill>
                  <a:schemeClr val="tx1"/>
                </a:solidFill>
              </a:rPr>
              <a:t>Stem </a:t>
            </a:r>
            <a:r>
              <a:rPr lang="en-US" b="1" dirty="0">
                <a:solidFill>
                  <a:schemeClr val="tx1"/>
                </a:solidFill>
              </a:rPr>
              <a:t>cell research has been much hyped in the media and scientific communities, there has not been such significant progress that we can say that it absolutely works.  There is nothing that says conclusively that it “will” cure all the diseases.  Scientists claim it can “possibly” cure or at least </a:t>
            </a:r>
            <a:r>
              <a:rPr lang="en-US" b="1" dirty="0" smtClean="0">
                <a:solidFill>
                  <a:schemeClr val="tx1"/>
                </a:solidFill>
              </a:rPr>
              <a:t>treat</a:t>
            </a:r>
            <a:r>
              <a:rPr lang="en-US" b="1" dirty="0">
                <a:solidFill>
                  <a:schemeClr val="tx1"/>
                </a:solidFill>
              </a:rPr>
              <a:t> </a:t>
            </a:r>
            <a:r>
              <a:rPr lang="en-US" b="1" dirty="0" smtClean="0">
                <a:solidFill>
                  <a:schemeClr val="tx1"/>
                </a:solidFill>
              </a:rPr>
              <a:t>disease and we have seen that hypothesis before…</a:t>
            </a:r>
            <a:endParaRPr lang="en-US" b="1" dirty="0">
              <a:solidFill>
                <a:schemeClr val="tx1"/>
              </a:solidFill>
            </a:endParaRPr>
          </a:p>
        </p:txBody>
      </p:sp>
      <p:sp>
        <p:nvSpPr>
          <p:cNvPr id="3" name="Title 2"/>
          <p:cNvSpPr>
            <a:spLocks noGrp="1"/>
          </p:cNvSpPr>
          <p:nvPr>
            <p:ph type="title"/>
          </p:nvPr>
        </p:nvSpPr>
        <p:spPr/>
        <p:txBody>
          <a:bodyPr/>
          <a:lstStyle/>
          <a:p>
            <a:r>
              <a:rPr lang="en-US" dirty="0">
                <a:solidFill>
                  <a:schemeClr val="tx1"/>
                </a:solidFill>
              </a:rPr>
              <a:t>The </a:t>
            </a:r>
            <a:r>
              <a:rPr lang="en-US" dirty="0" smtClean="0">
                <a:solidFill>
                  <a:schemeClr val="tx1"/>
                </a:solidFill>
              </a:rPr>
              <a:t> Con Argument</a:t>
            </a:r>
            <a:r>
              <a:rPr lang="en-US" dirty="0">
                <a:solidFill>
                  <a:schemeClr val="tx1"/>
                </a:solidFill>
              </a:rPr>
              <a:t>	</a:t>
            </a:r>
            <a:endParaRPr lang="en-US" dirty="0"/>
          </a:p>
        </p:txBody>
      </p:sp>
    </p:spTree>
    <p:extLst>
      <p:ext uri="{BB962C8B-B14F-4D97-AF65-F5344CB8AC3E}">
        <p14:creationId xmlns:p14="http://schemas.microsoft.com/office/powerpoint/2010/main" val="531761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76400"/>
            <a:ext cx="7408333" cy="4648199"/>
          </a:xfrm>
        </p:spPr>
        <p:txBody>
          <a:bodyPr>
            <a:normAutofit fontScale="77500" lnSpcReduction="20000"/>
          </a:bodyPr>
          <a:lstStyle/>
          <a:p>
            <a:pPr marL="0" indent="0">
              <a:buNone/>
            </a:pPr>
            <a:r>
              <a:rPr lang="en-US" sz="2900" b="1" dirty="0">
                <a:solidFill>
                  <a:schemeClr val="tx1"/>
                </a:solidFill>
              </a:rPr>
              <a:t>A stem cell transplant poses many risks of complications, some potentially fatal. </a:t>
            </a:r>
            <a:r>
              <a:rPr lang="en-US" sz="2900" b="1" dirty="0" smtClean="0">
                <a:solidFill>
                  <a:schemeClr val="tx1"/>
                </a:solidFill>
              </a:rPr>
              <a:t>Complications </a:t>
            </a:r>
            <a:r>
              <a:rPr lang="en-US" sz="2900" b="1" dirty="0">
                <a:solidFill>
                  <a:schemeClr val="tx1"/>
                </a:solidFill>
              </a:rPr>
              <a:t>that can arise with a stem cell transplant include:</a:t>
            </a:r>
          </a:p>
          <a:p>
            <a:pPr lvl="0"/>
            <a:r>
              <a:rPr lang="en-US" sz="2900" b="1" dirty="0">
                <a:solidFill>
                  <a:schemeClr val="tx1"/>
                </a:solidFill>
              </a:rPr>
              <a:t>Graft-versus-host disease (allogeneic transplant only)</a:t>
            </a:r>
          </a:p>
          <a:p>
            <a:pPr lvl="0"/>
            <a:r>
              <a:rPr lang="en-US" sz="2900" b="1" dirty="0">
                <a:solidFill>
                  <a:schemeClr val="tx1"/>
                </a:solidFill>
              </a:rPr>
              <a:t>Stem cell (graft) failure</a:t>
            </a:r>
          </a:p>
          <a:p>
            <a:pPr lvl="0"/>
            <a:r>
              <a:rPr lang="en-US" sz="2900" b="1" dirty="0">
                <a:solidFill>
                  <a:schemeClr val="tx1"/>
                </a:solidFill>
              </a:rPr>
              <a:t>Organ injury</a:t>
            </a:r>
          </a:p>
          <a:p>
            <a:pPr lvl="0"/>
            <a:r>
              <a:rPr lang="en-US" sz="2900" b="1" dirty="0">
                <a:solidFill>
                  <a:schemeClr val="tx1"/>
                </a:solidFill>
              </a:rPr>
              <a:t>Infections</a:t>
            </a:r>
          </a:p>
          <a:p>
            <a:pPr lvl="0"/>
            <a:r>
              <a:rPr lang="en-US" sz="2900" b="1" dirty="0">
                <a:solidFill>
                  <a:schemeClr val="tx1"/>
                </a:solidFill>
              </a:rPr>
              <a:t>Cataracts</a:t>
            </a:r>
          </a:p>
          <a:p>
            <a:pPr lvl="0"/>
            <a:r>
              <a:rPr lang="en-US" sz="2900" b="1" dirty="0">
                <a:solidFill>
                  <a:schemeClr val="tx1"/>
                </a:solidFill>
              </a:rPr>
              <a:t>Infertility</a:t>
            </a:r>
          </a:p>
          <a:p>
            <a:pPr lvl="0"/>
            <a:r>
              <a:rPr lang="en-US" sz="2900" b="1" dirty="0">
                <a:solidFill>
                  <a:schemeClr val="tx1"/>
                </a:solidFill>
              </a:rPr>
              <a:t>New cancers</a:t>
            </a:r>
          </a:p>
          <a:p>
            <a:pPr lvl="0"/>
            <a:r>
              <a:rPr lang="en-US" sz="2900" b="1" dirty="0">
                <a:solidFill>
                  <a:schemeClr val="tx1"/>
                </a:solidFill>
              </a:rPr>
              <a:t>Death</a:t>
            </a:r>
          </a:p>
          <a:p>
            <a:endParaRPr lang="en-US" dirty="0"/>
          </a:p>
        </p:txBody>
      </p:sp>
      <p:sp>
        <p:nvSpPr>
          <p:cNvPr id="3" name="Title 2"/>
          <p:cNvSpPr>
            <a:spLocks noGrp="1"/>
          </p:cNvSpPr>
          <p:nvPr>
            <p:ph type="title"/>
          </p:nvPr>
        </p:nvSpPr>
        <p:spPr/>
        <p:txBody>
          <a:bodyPr/>
          <a:lstStyle/>
          <a:p>
            <a:r>
              <a:rPr lang="en-US" dirty="0" smtClean="0">
                <a:solidFill>
                  <a:schemeClr val="tx1"/>
                </a:solidFill>
              </a:rPr>
              <a:t>The Con Argument	</a:t>
            </a:r>
            <a:endParaRPr lang="en-US" dirty="0">
              <a:solidFill>
                <a:schemeClr val="tx1"/>
              </a:solidFill>
            </a:endParaRPr>
          </a:p>
        </p:txBody>
      </p:sp>
    </p:spTree>
    <p:extLst>
      <p:ext uri="{BB962C8B-B14F-4D97-AF65-F5344CB8AC3E}">
        <p14:creationId xmlns:p14="http://schemas.microsoft.com/office/powerpoint/2010/main" val="2834925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05000"/>
            <a:ext cx="7408333" cy="4221163"/>
          </a:xfrm>
        </p:spPr>
        <p:txBody>
          <a:bodyPr>
            <a:normAutofit/>
          </a:bodyPr>
          <a:lstStyle/>
          <a:p>
            <a:pPr marL="0" indent="0" algn="just">
              <a:buNone/>
            </a:pPr>
            <a:r>
              <a:rPr lang="en-US" b="1" dirty="0">
                <a:solidFill>
                  <a:schemeClr val="tx1"/>
                </a:solidFill>
              </a:rPr>
              <a:t>Stem cells have the remarkable potential to develop into many different cell types in the body during early life and growth. In addition, in many tissues they serve as a sort of internal repair system, dividing essentially without limit to replenish other cells as long as the person or animal is still alive. When a stem cell divides, each new cell has the potential either to remain a stem cell or become another type of cell with a more specialized function, such as a muscle cell, a red blood cell, or a brain cell.</a:t>
            </a:r>
          </a:p>
          <a:p>
            <a:endParaRPr lang="en-US" b="1" dirty="0">
              <a:solidFill>
                <a:schemeClr val="tx1"/>
              </a:solidFill>
            </a:endParaRPr>
          </a:p>
        </p:txBody>
      </p:sp>
      <p:sp>
        <p:nvSpPr>
          <p:cNvPr id="3" name="Title 2"/>
          <p:cNvSpPr>
            <a:spLocks noGrp="1"/>
          </p:cNvSpPr>
          <p:nvPr>
            <p:ph type="title"/>
          </p:nvPr>
        </p:nvSpPr>
        <p:spPr/>
        <p:txBody>
          <a:bodyPr/>
          <a:lstStyle/>
          <a:p>
            <a:r>
              <a:rPr lang="en-US" b="1" dirty="0" smtClean="0">
                <a:solidFill>
                  <a:schemeClr val="tx1"/>
                </a:solidFill>
              </a:rPr>
              <a:t>What are stem cells?</a:t>
            </a:r>
            <a:endParaRPr lang="en-US" b="1" dirty="0">
              <a:solidFill>
                <a:schemeClr val="tx1"/>
              </a:solidFill>
            </a:endParaRPr>
          </a:p>
        </p:txBody>
      </p:sp>
    </p:spTree>
    <p:extLst>
      <p:ext uri="{BB962C8B-B14F-4D97-AF65-F5344CB8AC3E}">
        <p14:creationId xmlns:p14="http://schemas.microsoft.com/office/powerpoint/2010/main" val="504893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chemeClr val="tx1"/>
                </a:solidFill>
              </a:rPr>
              <a:t>Sale of human embryos (Woo-Suk Hwang Head of The World Stem Cell Hub resigned over it)</a:t>
            </a:r>
          </a:p>
          <a:p>
            <a:r>
              <a:rPr lang="en-US" b="1" dirty="0" smtClean="0">
                <a:solidFill>
                  <a:schemeClr val="tx1"/>
                </a:solidFill>
              </a:rPr>
              <a:t>We don’t have the resources to sustain all the lives that are “potentially saved”.</a:t>
            </a:r>
          </a:p>
          <a:p>
            <a:r>
              <a:rPr lang="en-US" b="1" dirty="0" smtClean="0">
                <a:solidFill>
                  <a:schemeClr val="tx1"/>
                </a:solidFill>
              </a:rPr>
              <a:t>Cloning (not just humans or animals; organs).</a:t>
            </a:r>
          </a:p>
          <a:p>
            <a:r>
              <a:rPr lang="en-US" b="1" dirty="0" smtClean="0">
                <a:solidFill>
                  <a:schemeClr val="tx1"/>
                </a:solidFill>
              </a:rPr>
              <a:t>Extremely expensive (only people with money will have access for quite some time).  </a:t>
            </a:r>
            <a:endParaRPr lang="en-US" b="1" dirty="0">
              <a:solidFill>
                <a:schemeClr val="tx1"/>
              </a:solidFill>
            </a:endParaRPr>
          </a:p>
        </p:txBody>
      </p:sp>
      <p:sp>
        <p:nvSpPr>
          <p:cNvPr id="3" name="Title 2"/>
          <p:cNvSpPr>
            <a:spLocks noGrp="1"/>
          </p:cNvSpPr>
          <p:nvPr>
            <p:ph type="title"/>
          </p:nvPr>
        </p:nvSpPr>
        <p:spPr/>
        <p:txBody>
          <a:bodyPr/>
          <a:lstStyle/>
          <a:p>
            <a:r>
              <a:rPr lang="en-US" dirty="0">
                <a:solidFill>
                  <a:schemeClr val="tx1"/>
                </a:solidFill>
              </a:rPr>
              <a:t>The  Con Argument</a:t>
            </a:r>
            <a:endParaRPr lang="en-US" dirty="0"/>
          </a:p>
        </p:txBody>
      </p:sp>
    </p:spTree>
    <p:extLst>
      <p:ext uri="{BB962C8B-B14F-4D97-AF65-F5344CB8AC3E}">
        <p14:creationId xmlns:p14="http://schemas.microsoft.com/office/powerpoint/2010/main" val="3598073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28800"/>
            <a:ext cx="7408333" cy="4648200"/>
          </a:xfrm>
        </p:spPr>
        <p:txBody>
          <a:bodyPr>
            <a:normAutofit/>
          </a:bodyPr>
          <a:lstStyle/>
          <a:p>
            <a:r>
              <a:rPr lang="en-US" sz="1800" b="1" u="sng" dirty="0">
                <a:solidFill>
                  <a:schemeClr val="tx1"/>
                </a:solidFill>
                <a:hlinkClick r:id="rId2"/>
              </a:rPr>
              <a:t>http://</a:t>
            </a:r>
            <a:r>
              <a:rPr lang="en-US" sz="1800" b="1" u="sng" dirty="0" smtClean="0">
                <a:solidFill>
                  <a:schemeClr val="tx1"/>
                </a:solidFill>
                <a:hlinkClick r:id="rId2"/>
              </a:rPr>
              <a:t>stemcells.nih.gov/info/basics/pages/basics6.aspx</a:t>
            </a:r>
            <a:endParaRPr lang="en-US" sz="1800" b="1" u="sng" dirty="0">
              <a:solidFill>
                <a:schemeClr val="tx1"/>
              </a:solidFill>
              <a:hlinkClick r:id="rId2"/>
            </a:endParaRPr>
          </a:p>
          <a:p>
            <a:r>
              <a:rPr lang="en-US" sz="1800" b="1" u="sng" dirty="0" smtClean="0">
                <a:solidFill>
                  <a:schemeClr val="tx1"/>
                </a:solidFill>
                <a:hlinkClick r:id="rId2"/>
              </a:rPr>
              <a:t>http</a:t>
            </a:r>
            <a:r>
              <a:rPr lang="en-US" sz="1800" b="1" u="sng" dirty="0">
                <a:solidFill>
                  <a:schemeClr val="tx1"/>
                </a:solidFill>
                <a:hlinkClick r:id="rId2"/>
              </a:rPr>
              <a:t>://www.allaboutpopularissues.org/common/printable-pros-and-cons-of-stem-cell-research.htm</a:t>
            </a:r>
            <a:endParaRPr lang="en-US" sz="1800" b="1" dirty="0">
              <a:solidFill>
                <a:schemeClr val="tx1"/>
              </a:solidFill>
            </a:endParaRPr>
          </a:p>
          <a:p>
            <a:r>
              <a:rPr lang="en-US" sz="1800" b="1" dirty="0">
                <a:solidFill>
                  <a:schemeClr val="tx1"/>
                </a:solidFill>
              </a:rPr>
              <a:t> </a:t>
            </a:r>
          </a:p>
          <a:p>
            <a:r>
              <a:rPr lang="en-US" sz="1800" b="1" u="sng" dirty="0">
                <a:solidFill>
                  <a:schemeClr val="tx1"/>
                </a:solidFill>
                <a:hlinkClick r:id="rId3"/>
              </a:rPr>
              <a:t>http://</a:t>
            </a:r>
            <a:r>
              <a:rPr lang="en-US" sz="1800" b="1" u="sng" dirty="0" smtClean="0">
                <a:solidFill>
                  <a:schemeClr val="tx1"/>
                </a:solidFill>
                <a:hlinkClick r:id="rId3"/>
              </a:rPr>
              <a:t>biotech.about.com/od/bioethics/i/issuestemcells_2.htm?p=1</a:t>
            </a:r>
            <a:r>
              <a:rPr lang="en-US" sz="1800" b="1" dirty="0">
                <a:solidFill>
                  <a:schemeClr val="tx1"/>
                </a:solidFill>
              </a:rPr>
              <a:t> </a:t>
            </a:r>
          </a:p>
          <a:p>
            <a:r>
              <a:rPr lang="en-US" sz="1800" b="1" u="sng" dirty="0">
                <a:solidFill>
                  <a:schemeClr val="tx1"/>
                </a:solidFill>
                <a:hlinkClick r:id="rId4"/>
              </a:rPr>
              <a:t>https://</a:t>
            </a:r>
            <a:r>
              <a:rPr lang="en-US" sz="1800" b="1" u="sng" dirty="0" smtClean="0">
                <a:solidFill>
                  <a:schemeClr val="tx1"/>
                </a:solidFill>
                <a:hlinkClick r:id="rId4"/>
              </a:rPr>
              <a:t>explorable.com/print/stem-cell-pros-and-cons</a:t>
            </a:r>
            <a:endParaRPr lang="en-US" sz="1800" b="1" u="sng" dirty="0" smtClean="0">
              <a:solidFill>
                <a:schemeClr val="tx1"/>
              </a:solidFill>
            </a:endParaRPr>
          </a:p>
          <a:p>
            <a:r>
              <a:rPr lang="en-US" sz="1800" b="1" u="sng" dirty="0">
                <a:solidFill>
                  <a:schemeClr val="tx1"/>
                </a:solidFill>
                <a:hlinkClick r:id="rId5"/>
              </a:rPr>
              <a:t>http://www.internationalcellsurgicalsociety.com/about-ics/stem-cells-101</a:t>
            </a:r>
            <a:r>
              <a:rPr lang="en-US" sz="1800" b="1" u="sng" dirty="0" smtClean="0">
                <a:solidFill>
                  <a:schemeClr val="tx1"/>
                </a:solidFill>
                <a:hlinkClick r:id="rId5"/>
              </a:rPr>
              <a:t>/</a:t>
            </a:r>
            <a:endParaRPr lang="en-US" sz="1800" b="1" u="sng" dirty="0" smtClean="0">
              <a:solidFill>
                <a:schemeClr val="tx1"/>
              </a:solidFill>
            </a:endParaRPr>
          </a:p>
          <a:p>
            <a:r>
              <a:rPr lang="en-US" sz="1800" b="1" u="sng" dirty="0">
                <a:solidFill>
                  <a:schemeClr val="tx1"/>
                </a:solidFill>
                <a:hlinkClick r:id="rId6"/>
              </a:rPr>
              <a:t>http://</a:t>
            </a:r>
            <a:r>
              <a:rPr lang="en-US" sz="1800" b="1" u="sng" dirty="0" smtClean="0">
                <a:solidFill>
                  <a:schemeClr val="tx1"/>
                </a:solidFill>
                <a:hlinkClick r:id="rId6"/>
              </a:rPr>
              <a:t>www.explorestemcells.co.uk/pluripotentstemcells.html#Newcomment</a:t>
            </a:r>
            <a:endParaRPr lang="en-US" sz="1800" b="1" u="sng" dirty="0">
              <a:solidFill>
                <a:schemeClr val="tx1"/>
              </a:solidFill>
            </a:endParaRPr>
          </a:p>
          <a:p>
            <a:r>
              <a:rPr lang="en-US" sz="1800" b="1" u="sng" dirty="0">
                <a:solidFill>
                  <a:schemeClr val="tx1"/>
                </a:solidFill>
                <a:hlinkClick r:id="rId7"/>
              </a:rPr>
              <a:t>http://</a:t>
            </a:r>
            <a:r>
              <a:rPr lang="en-US" sz="1800" b="1" u="sng" dirty="0" smtClean="0">
                <a:solidFill>
                  <a:schemeClr val="tx1"/>
                </a:solidFill>
                <a:hlinkClick r:id="rId7"/>
              </a:rPr>
              <a:t>www.sciencellonline.com/site/StemCellResearch.php?gclid=CNSDiKLEpL4CFQZcfgodK4gAHA</a:t>
            </a:r>
            <a:endParaRPr lang="en-US" sz="1800" b="1" u="sng" dirty="0" smtClean="0">
              <a:solidFill>
                <a:schemeClr val="tx1"/>
              </a:solidFill>
            </a:endParaRPr>
          </a:p>
          <a:p>
            <a:r>
              <a:rPr lang="en-US" sz="1800" b="1" u="sng" dirty="0">
                <a:solidFill>
                  <a:schemeClr val="tx1"/>
                </a:solidFill>
                <a:hlinkClick r:id="rId8"/>
              </a:rPr>
              <a:t>http://www.stemcellrevolution.com/about-us/faqs/#</a:t>
            </a:r>
            <a:r>
              <a:rPr lang="en-US" sz="1800" b="1" u="sng" dirty="0" smtClean="0">
                <a:solidFill>
                  <a:schemeClr val="tx1"/>
                </a:solidFill>
                <a:hlinkClick r:id="rId8"/>
              </a:rPr>
              <a:t>37</a:t>
            </a:r>
            <a:endParaRPr lang="en-US" sz="1800" b="1" u="sng" dirty="0" smtClean="0">
              <a:solidFill>
                <a:schemeClr val="tx1"/>
              </a:solidFill>
            </a:endParaRPr>
          </a:p>
          <a:p>
            <a:endParaRPr lang="en-US" sz="1800" b="1" u="sng" dirty="0">
              <a:solidFill>
                <a:schemeClr val="tx1"/>
              </a:solidFill>
            </a:endParaRPr>
          </a:p>
        </p:txBody>
      </p:sp>
      <p:sp>
        <p:nvSpPr>
          <p:cNvPr id="3" name="Title 2"/>
          <p:cNvSpPr>
            <a:spLocks noGrp="1"/>
          </p:cNvSpPr>
          <p:nvPr>
            <p:ph type="title"/>
          </p:nvPr>
        </p:nvSpPr>
        <p:spPr/>
        <p:txBody>
          <a:bodyPr/>
          <a:lstStyle/>
          <a:p>
            <a:r>
              <a:rPr lang="en-US" b="1" dirty="0" smtClean="0">
                <a:solidFill>
                  <a:schemeClr val="tx1"/>
                </a:solidFill>
              </a:rPr>
              <a:t>Citations</a:t>
            </a:r>
            <a:endParaRPr lang="en-US" b="1" dirty="0">
              <a:solidFill>
                <a:schemeClr val="tx1"/>
              </a:solidFill>
            </a:endParaRPr>
          </a:p>
        </p:txBody>
      </p:sp>
    </p:spTree>
    <p:extLst>
      <p:ext uri="{BB962C8B-B14F-4D97-AF65-F5344CB8AC3E}">
        <p14:creationId xmlns:p14="http://schemas.microsoft.com/office/powerpoint/2010/main" val="1599870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81200"/>
            <a:ext cx="7408333" cy="4144963"/>
          </a:xfrm>
        </p:spPr>
        <p:txBody>
          <a:bodyPr>
            <a:normAutofit fontScale="92500"/>
          </a:bodyPr>
          <a:lstStyle/>
          <a:p>
            <a:pPr marL="0" indent="0" algn="just">
              <a:buNone/>
            </a:pPr>
            <a:r>
              <a:rPr lang="en-US" b="1" dirty="0">
                <a:solidFill>
                  <a:schemeClr val="tx1"/>
                </a:solidFill>
              </a:rPr>
              <a:t>Stem cells are distinguished from other cell types by two important characteristics. First, they are unspecialized cells capable of renewing themselves through cell division, sometimes after long periods of inactivity. Second, under certain physiologic or experimental conditions, they can be induced to become tissue- or organ-specific cells with special functions. In some organs, such as the </a:t>
            </a:r>
            <a:r>
              <a:rPr lang="en-US" b="1" dirty="0" smtClean="0">
                <a:solidFill>
                  <a:schemeClr val="tx1"/>
                </a:solidFill>
              </a:rPr>
              <a:t>liver </a:t>
            </a:r>
            <a:r>
              <a:rPr lang="en-US" b="1" dirty="0">
                <a:solidFill>
                  <a:schemeClr val="tx1"/>
                </a:solidFill>
              </a:rPr>
              <a:t>and bone marrow, stem cells regularly divide to repair and replace worn out or damaged tissues. In other organs, however, such as the pancreas and the heart, stem cells only divide under special conditions.</a:t>
            </a:r>
          </a:p>
          <a:p>
            <a:endParaRPr lang="en-US" dirty="0"/>
          </a:p>
        </p:txBody>
      </p:sp>
      <p:sp>
        <p:nvSpPr>
          <p:cNvPr id="3" name="Title 2"/>
          <p:cNvSpPr>
            <a:spLocks noGrp="1"/>
          </p:cNvSpPr>
          <p:nvPr>
            <p:ph type="title"/>
          </p:nvPr>
        </p:nvSpPr>
        <p:spPr/>
        <p:txBody>
          <a:bodyPr/>
          <a:lstStyle/>
          <a:p>
            <a:r>
              <a:rPr lang="en-US" b="1" dirty="0">
                <a:solidFill>
                  <a:schemeClr val="tx1"/>
                </a:solidFill>
              </a:rPr>
              <a:t>What are stem cells?</a:t>
            </a:r>
            <a:endParaRPr lang="en-US" dirty="0"/>
          </a:p>
        </p:txBody>
      </p:sp>
    </p:spTree>
    <p:extLst>
      <p:ext uri="{BB962C8B-B14F-4D97-AF65-F5344CB8AC3E}">
        <p14:creationId xmlns:p14="http://schemas.microsoft.com/office/powerpoint/2010/main" val="1806228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2362200"/>
            <a:ext cx="7408333" cy="3581400"/>
          </a:xfrm>
        </p:spPr>
        <p:txBody>
          <a:bodyPr/>
          <a:lstStyle/>
          <a:p>
            <a:pPr marL="0" indent="0" algn="just">
              <a:buNone/>
            </a:pPr>
            <a:r>
              <a:rPr lang="en-US" b="1" dirty="0">
                <a:solidFill>
                  <a:schemeClr val="tx1"/>
                </a:solidFill>
              </a:rPr>
              <a:t>Stem cells differ from other kinds of cells in the body. All stem cells—regardless of their source—have three general properties: </a:t>
            </a:r>
            <a:endParaRPr lang="en-US" b="1" dirty="0" smtClean="0">
              <a:solidFill>
                <a:schemeClr val="tx1"/>
              </a:solidFill>
            </a:endParaRPr>
          </a:p>
          <a:p>
            <a:pPr algn="just"/>
            <a:r>
              <a:rPr lang="en-US" b="1" dirty="0" smtClean="0">
                <a:solidFill>
                  <a:schemeClr val="tx1"/>
                </a:solidFill>
              </a:rPr>
              <a:t>they </a:t>
            </a:r>
            <a:r>
              <a:rPr lang="en-US" b="1" dirty="0">
                <a:solidFill>
                  <a:schemeClr val="tx1"/>
                </a:solidFill>
              </a:rPr>
              <a:t>are capable of dividing and renewing themselves for long </a:t>
            </a:r>
            <a:r>
              <a:rPr lang="en-US" b="1" dirty="0" smtClean="0">
                <a:solidFill>
                  <a:schemeClr val="tx1"/>
                </a:solidFill>
              </a:rPr>
              <a:t>periods</a:t>
            </a:r>
          </a:p>
          <a:p>
            <a:pPr algn="just"/>
            <a:r>
              <a:rPr lang="en-US" b="1" dirty="0" smtClean="0">
                <a:solidFill>
                  <a:schemeClr val="tx1"/>
                </a:solidFill>
              </a:rPr>
              <a:t> </a:t>
            </a:r>
            <a:r>
              <a:rPr lang="en-US" b="1" dirty="0">
                <a:solidFill>
                  <a:schemeClr val="tx1"/>
                </a:solidFill>
              </a:rPr>
              <a:t>they are </a:t>
            </a:r>
            <a:r>
              <a:rPr lang="en-US" b="1" dirty="0" smtClean="0">
                <a:solidFill>
                  <a:schemeClr val="tx1"/>
                </a:solidFill>
              </a:rPr>
              <a:t>unspecialized (meaning that they can become ANY type of cell</a:t>
            </a:r>
            <a:r>
              <a:rPr lang="en-US" b="1" dirty="0" smtClean="0">
                <a:solidFill>
                  <a:schemeClr val="tx1"/>
                </a:solidFill>
              </a:rPr>
              <a:t>)</a:t>
            </a:r>
          </a:p>
          <a:p>
            <a:pPr algn="just"/>
            <a:r>
              <a:rPr lang="en-US" b="1" dirty="0" smtClean="0">
                <a:solidFill>
                  <a:schemeClr val="tx1"/>
                </a:solidFill>
              </a:rPr>
              <a:t> </a:t>
            </a:r>
            <a:r>
              <a:rPr lang="en-US" b="1" dirty="0">
                <a:solidFill>
                  <a:schemeClr val="tx1"/>
                </a:solidFill>
              </a:rPr>
              <a:t>and they can give rise to specialized cell types.</a:t>
            </a:r>
          </a:p>
          <a:p>
            <a:endParaRPr lang="en-US" dirty="0"/>
          </a:p>
        </p:txBody>
      </p:sp>
      <p:sp>
        <p:nvSpPr>
          <p:cNvPr id="3" name="Title 2"/>
          <p:cNvSpPr>
            <a:spLocks noGrp="1"/>
          </p:cNvSpPr>
          <p:nvPr>
            <p:ph type="title"/>
          </p:nvPr>
        </p:nvSpPr>
        <p:spPr/>
        <p:txBody>
          <a:bodyPr/>
          <a:lstStyle/>
          <a:p>
            <a:r>
              <a:rPr lang="en-US" b="1" dirty="0">
                <a:solidFill>
                  <a:schemeClr val="tx1"/>
                </a:solidFill>
              </a:rPr>
              <a:t>What are stem cells?</a:t>
            </a:r>
            <a:endParaRPr lang="en-US" dirty="0"/>
          </a:p>
        </p:txBody>
      </p:sp>
    </p:spTree>
    <p:extLst>
      <p:ext uri="{BB962C8B-B14F-4D97-AF65-F5344CB8AC3E}">
        <p14:creationId xmlns:p14="http://schemas.microsoft.com/office/powerpoint/2010/main" val="139305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905000"/>
            <a:ext cx="7408333" cy="4191000"/>
          </a:xfrm>
        </p:spPr>
        <p:txBody>
          <a:bodyPr>
            <a:normAutofit/>
          </a:bodyPr>
          <a:lstStyle/>
          <a:p>
            <a:pPr marL="0" indent="0" algn="just">
              <a:buNone/>
            </a:pPr>
            <a:r>
              <a:rPr lang="en-US" b="1" i="1" dirty="0">
                <a:solidFill>
                  <a:schemeClr val="tx1"/>
                </a:solidFill>
              </a:rPr>
              <a:t>Stem cells are capable of dividing and renewing themselves for long periods</a:t>
            </a:r>
            <a:r>
              <a:rPr lang="en-US" b="1" dirty="0">
                <a:solidFill>
                  <a:schemeClr val="tx1"/>
                </a:solidFill>
              </a:rPr>
              <a:t>. Unlike muscle cells, blood cells, or nerve cells—which do not normally replicate themselves—stem cells may </a:t>
            </a:r>
            <a:r>
              <a:rPr lang="en-US" b="1" dirty="0" smtClean="0">
                <a:solidFill>
                  <a:schemeClr val="tx1"/>
                </a:solidFill>
              </a:rPr>
              <a:t>replicate, </a:t>
            </a:r>
            <a:r>
              <a:rPr lang="en-US" b="1" dirty="0">
                <a:solidFill>
                  <a:schemeClr val="tx1"/>
                </a:solidFill>
              </a:rPr>
              <a:t>or </a:t>
            </a:r>
            <a:r>
              <a:rPr lang="en-US" b="1" dirty="0" smtClean="0">
                <a:solidFill>
                  <a:schemeClr val="tx1"/>
                </a:solidFill>
              </a:rPr>
              <a:t>“proliferate”, </a:t>
            </a:r>
            <a:r>
              <a:rPr lang="en-US" b="1" dirty="0">
                <a:solidFill>
                  <a:schemeClr val="tx1"/>
                </a:solidFill>
              </a:rPr>
              <a:t>many </a:t>
            </a:r>
            <a:r>
              <a:rPr lang="en-US" b="1" dirty="0" smtClean="0">
                <a:solidFill>
                  <a:schemeClr val="tx1"/>
                </a:solidFill>
              </a:rPr>
              <a:t>times. </a:t>
            </a:r>
            <a:r>
              <a:rPr lang="en-US" b="1" dirty="0">
                <a:solidFill>
                  <a:schemeClr val="tx1"/>
                </a:solidFill>
              </a:rPr>
              <a:t>A starting population of stem cells that proliferates for many months in the laboratory can yield millions of cells. If the resulting cells continue to be unspecialized, like the parent stem cells, the cells are said to be capable of long-term self-renewal.</a:t>
            </a:r>
          </a:p>
          <a:p>
            <a:endParaRPr lang="en-US" dirty="0"/>
          </a:p>
        </p:txBody>
      </p:sp>
      <p:sp>
        <p:nvSpPr>
          <p:cNvPr id="3" name="Title 2"/>
          <p:cNvSpPr>
            <a:spLocks noGrp="1"/>
          </p:cNvSpPr>
          <p:nvPr>
            <p:ph type="title"/>
          </p:nvPr>
        </p:nvSpPr>
        <p:spPr/>
        <p:txBody>
          <a:bodyPr/>
          <a:lstStyle/>
          <a:p>
            <a:r>
              <a:rPr lang="en-US" dirty="0" smtClean="0">
                <a:solidFill>
                  <a:schemeClr val="tx1"/>
                </a:solidFill>
              </a:rPr>
              <a:t>What do Stem Cells Do?</a:t>
            </a:r>
            <a:endParaRPr lang="en-US" dirty="0">
              <a:solidFill>
                <a:schemeClr val="tx1"/>
              </a:solidFill>
            </a:endParaRPr>
          </a:p>
        </p:txBody>
      </p:sp>
    </p:spTree>
    <p:extLst>
      <p:ext uri="{BB962C8B-B14F-4D97-AF65-F5344CB8AC3E}">
        <p14:creationId xmlns:p14="http://schemas.microsoft.com/office/powerpoint/2010/main" val="1842363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81200"/>
            <a:ext cx="7408333" cy="4144963"/>
          </a:xfrm>
        </p:spPr>
        <p:txBody>
          <a:bodyPr>
            <a:normAutofit/>
          </a:bodyPr>
          <a:lstStyle/>
          <a:p>
            <a:pPr marL="0" indent="0" algn="just">
              <a:buNone/>
            </a:pPr>
            <a:r>
              <a:rPr lang="en-US" b="1" dirty="0" smtClean="0">
                <a:solidFill>
                  <a:schemeClr val="tx1"/>
                </a:solidFill>
              </a:rPr>
              <a:t>We all understand that cell division happens rapidly during the development of a fetus (during the beginning of life).  Cell deterioration is what happens to us throughout our lives.  This deterioration or development of “abnormal cells” is the nature of many disease such as cancer.  So then imagine the effect of making it possible for one’s own body to regenerate new cells.  Cells of whatever kind necessary, nerve, muscle  or red blood cells.  </a:t>
            </a:r>
            <a:r>
              <a:rPr lang="en-US" b="1" i="1" dirty="0" smtClean="0">
                <a:solidFill>
                  <a:schemeClr val="tx1"/>
                </a:solidFill>
              </a:rPr>
              <a:t>It is a profound and exciting idea right</a:t>
            </a:r>
            <a:r>
              <a:rPr lang="en-US" i="1" dirty="0" smtClean="0"/>
              <a:t>?</a:t>
            </a:r>
            <a:endParaRPr lang="en-US" i="1" dirty="0"/>
          </a:p>
        </p:txBody>
      </p:sp>
      <p:sp>
        <p:nvSpPr>
          <p:cNvPr id="3" name="Title 2"/>
          <p:cNvSpPr>
            <a:spLocks noGrp="1"/>
          </p:cNvSpPr>
          <p:nvPr>
            <p:ph type="title"/>
          </p:nvPr>
        </p:nvSpPr>
        <p:spPr/>
        <p:txBody>
          <a:bodyPr/>
          <a:lstStyle/>
          <a:p>
            <a:r>
              <a:rPr lang="en-US" dirty="0">
                <a:solidFill>
                  <a:schemeClr val="tx1"/>
                </a:solidFill>
              </a:rPr>
              <a:t>What do Stem Cells Do?</a:t>
            </a:r>
            <a:endParaRPr lang="en-US" dirty="0"/>
          </a:p>
        </p:txBody>
      </p:sp>
    </p:spTree>
    <p:extLst>
      <p:ext uri="{BB962C8B-B14F-4D97-AF65-F5344CB8AC3E}">
        <p14:creationId xmlns:p14="http://schemas.microsoft.com/office/powerpoint/2010/main" val="1035913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788485"/>
            <a:ext cx="3886200" cy="297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Content Placeholder 3"/>
          <p:cNvSpPr>
            <a:spLocks noGrp="1"/>
          </p:cNvSpPr>
          <p:nvPr>
            <p:ph idx="1"/>
          </p:nvPr>
        </p:nvSpPr>
        <p:spPr>
          <a:xfrm>
            <a:off x="872067" y="5257799"/>
            <a:ext cx="7408333" cy="868363"/>
          </a:xfrm>
        </p:spPr>
        <p:txBody>
          <a:bodyPr>
            <a:normAutofit fontScale="92500"/>
          </a:bodyPr>
          <a:lstStyle/>
          <a:p>
            <a:pPr marL="0" indent="0" algn="just">
              <a:buNone/>
            </a:pPr>
            <a:r>
              <a:rPr lang="en-US" b="1" dirty="0">
                <a:solidFill>
                  <a:schemeClr val="tx1"/>
                </a:solidFill>
              </a:rPr>
              <a:t>Stem Cells are like a “blank slate” and can differentiate into all types of cells for regeneration</a:t>
            </a:r>
          </a:p>
        </p:txBody>
      </p:sp>
      <p:pic>
        <p:nvPicPr>
          <p:cNvPr id="1029" name="Picture 5" descr="Embryonic Stem Cel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821872"/>
            <a:ext cx="3927764" cy="2973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2146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09801"/>
            <a:ext cx="7408333" cy="3200400"/>
          </a:xfrm>
        </p:spPr>
        <p:txBody>
          <a:bodyPr>
            <a:normAutofit/>
          </a:bodyPr>
          <a:lstStyle/>
          <a:p>
            <a:pPr>
              <a:buClrTx/>
              <a:buFont typeface="Wingdings" panose="05000000000000000000" pitchFamily="2" charset="2"/>
              <a:buChar char="§"/>
            </a:pPr>
            <a:r>
              <a:rPr lang="en-US" sz="2800" b="1" dirty="0" smtClean="0">
                <a:solidFill>
                  <a:schemeClr val="tx1"/>
                </a:solidFill>
              </a:rPr>
              <a:t>Somatic (Adult)  Stem Cells</a:t>
            </a:r>
          </a:p>
          <a:p>
            <a:pPr marL="0" indent="0">
              <a:buClrTx/>
              <a:buNone/>
            </a:pPr>
            <a:endParaRPr lang="en-US" sz="2800" b="1" dirty="0" smtClean="0">
              <a:solidFill>
                <a:schemeClr val="tx1"/>
              </a:solidFill>
            </a:endParaRPr>
          </a:p>
          <a:p>
            <a:pPr>
              <a:buClrTx/>
              <a:buFont typeface="Wingdings" panose="05000000000000000000" pitchFamily="2" charset="2"/>
              <a:buChar char="§"/>
            </a:pPr>
            <a:r>
              <a:rPr lang="en-US" sz="2800" b="1" dirty="0" smtClean="0">
                <a:solidFill>
                  <a:schemeClr val="tx1"/>
                </a:solidFill>
              </a:rPr>
              <a:t>Embryonic </a:t>
            </a:r>
            <a:r>
              <a:rPr lang="en-US" sz="2800" b="1" dirty="0">
                <a:solidFill>
                  <a:schemeClr val="tx1"/>
                </a:solidFill>
              </a:rPr>
              <a:t>(from undeveloped human </a:t>
            </a:r>
            <a:r>
              <a:rPr lang="en-US" sz="2800" b="1" dirty="0" smtClean="0">
                <a:solidFill>
                  <a:schemeClr val="tx1"/>
                </a:solidFill>
              </a:rPr>
              <a:t>fetuses) </a:t>
            </a:r>
            <a:r>
              <a:rPr lang="en-US" sz="2800" b="1" dirty="0">
                <a:solidFill>
                  <a:schemeClr val="tx1"/>
                </a:solidFill>
              </a:rPr>
              <a:t>Stem Cells</a:t>
            </a:r>
          </a:p>
          <a:p>
            <a:pPr marL="0" indent="0">
              <a:buClrTx/>
              <a:buNone/>
            </a:pPr>
            <a:endParaRPr lang="en-US" sz="2800" b="1" dirty="0">
              <a:solidFill>
                <a:schemeClr val="tx1"/>
              </a:solidFill>
            </a:endParaRPr>
          </a:p>
          <a:p>
            <a:pPr>
              <a:buClrTx/>
              <a:buFont typeface="Wingdings" panose="05000000000000000000" pitchFamily="2" charset="2"/>
              <a:buChar char="§"/>
            </a:pPr>
            <a:r>
              <a:rPr lang="en-US" sz="2800" b="1" dirty="0">
                <a:solidFill>
                  <a:schemeClr val="tx1"/>
                </a:solidFill>
              </a:rPr>
              <a:t> Umbilical Cord Stem Cells </a:t>
            </a:r>
          </a:p>
          <a:p>
            <a:pPr marL="0" indent="0">
              <a:buClrTx/>
              <a:buNone/>
            </a:pPr>
            <a:endParaRPr lang="en-US" sz="2800" b="1" dirty="0" smtClean="0">
              <a:solidFill>
                <a:schemeClr val="tx1"/>
              </a:solidFill>
            </a:endParaRPr>
          </a:p>
          <a:p>
            <a:pPr>
              <a:buClrTx/>
              <a:buFont typeface="Wingdings" panose="05000000000000000000" pitchFamily="2" charset="2"/>
              <a:buChar char="§"/>
            </a:pPr>
            <a:endParaRPr lang="en-US" sz="2800" b="1" dirty="0">
              <a:solidFill>
                <a:schemeClr val="tx1"/>
              </a:solidFill>
            </a:endParaRPr>
          </a:p>
        </p:txBody>
      </p:sp>
      <p:sp>
        <p:nvSpPr>
          <p:cNvPr id="3" name="Title 2"/>
          <p:cNvSpPr>
            <a:spLocks noGrp="1"/>
          </p:cNvSpPr>
          <p:nvPr>
            <p:ph type="title"/>
          </p:nvPr>
        </p:nvSpPr>
        <p:spPr/>
        <p:txBody>
          <a:bodyPr/>
          <a:lstStyle/>
          <a:p>
            <a:r>
              <a:rPr lang="en-US" b="1" dirty="0" smtClean="0">
                <a:solidFill>
                  <a:schemeClr val="tx1"/>
                </a:solidFill>
              </a:rPr>
              <a:t>Three types of Stem Cells</a:t>
            </a:r>
            <a:endParaRPr lang="en-US" b="1" dirty="0">
              <a:solidFill>
                <a:schemeClr val="tx1"/>
              </a:solidFill>
            </a:endParaRPr>
          </a:p>
        </p:txBody>
      </p:sp>
    </p:spTree>
    <p:extLst>
      <p:ext uri="{BB962C8B-B14F-4D97-AF65-F5344CB8AC3E}">
        <p14:creationId xmlns:p14="http://schemas.microsoft.com/office/powerpoint/2010/main" val="2571508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05000"/>
            <a:ext cx="7408333" cy="4495800"/>
          </a:xfrm>
        </p:spPr>
        <p:txBody>
          <a:bodyPr>
            <a:normAutofit fontScale="85000" lnSpcReduction="20000"/>
          </a:bodyPr>
          <a:lstStyle/>
          <a:p>
            <a:pPr marL="0" indent="0" algn="just">
              <a:buNone/>
            </a:pPr>
            <a:r>
              <a:rPr lang="en-US" sz="2800" b="1" dirty="0">
                <a:solidFill>
                  <a:schemeClr val="tx1"/>
                </a:solidFill>
              </a:rPr>
              <a:t>An adult stem cell is thought to be an undifferentiated cell, found among differentiated cells in a tissue or organ that can renew itself and can differentiate to yield some or all of the major specialized cell types of the tissue or organ. The primary roles of adult stem cells in a living organism are to maintain and repair the tissue in which they are found. Scientists also use the term somatic stem cell instead of adult stem cell, where somatic refers to cells of the body (not the germ cells, sperm or eggs). Unlike embryonic stem cells, which are defined by their origin (cells from the </a:t>
            </a:r>
            <a:r>
              <a:rPr lang="en-US" sz="2800" b="1" dirty="0" smtClean="0">
                <a:solidFill>
                  <a:schemeClr val="tx1"/>
                </a:solidFill>
              </a:rPr>
              <a:t>pre-implantation stage </a:t>
            </a:r>
            <a:r>
              <a:rPr lang="en-US" sz="2800" b="1" dirty="0">
                <a:solidFill>
                  <a:schemeClr val="tx1"/>
                </a:solidFill>
              </a:rPr>
              <a:t>embryo), the origin of adult stem cells in some mature tissues is still under investigation.</a:t>
            </a:r>
          </a:p>
          <a:p>
            <a:pPr algn="just"/>
            <a:endParaRPr lang="en-US" b="1" dirty="0">
              <a:solidFill>
                <a:schemeClr val="tx1"/>
              </a:solidFill>
            </a:endParaRPr>
          </a:p>
        </p:txBody>
      </p:sp>
      <p:sp>
        <p:nvSpPr>
          <p:cNvPr id="3" name="Title 2"/>
          <p:cNvSpPr>
            <a:spLocks noGrp="1"/>
          </p:cNvSpPr>
          <p:nvPr>
            <p:ph type="title"/>
          </p:nvPr>
        </p:nvSpPr>
        <p:spPr/>
        <p:txBody>
          <a:bodyPr>
            <a:normAutofit fontScale="90000"/>
          </a:bodyPr>
          <a:lstStyle/>
          <a:p>
            <a:r>
              <a:rPr lang="en-US" b="1" dirty="0">
                <a:solidFill>
                  <a:schemeClr val="tx1"/>
                </a:solidFill>
              </a:rPr>
              <a:t>Somatic (Adult)  Stem Cells</a:t>
            </a:r>
            <a:br>
              <a:rPr lang="en-US" b="1" dirty="0">
                <a:solidFill>
                  <a:schemeClr val="tx1"/>
                </a:solidFill>
              </a:rPr>
            </a:br>
            <a:endParaRPr lang="en-US" dirty="0"/>
          </a:p>
        </p:txBody>
      </p:sp>
    </p:spTree>
    <p:extLst>
      <p:ext uri="{BB962C8B-B14F-4D97-AF65-F5344CB8AC3E}">
        <p14:creationId xmlns:p14="http://schemas.microsoft.com/office/powerpoint/2010/main" val="11712245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222</TotalTime>
  <Words>1458</Words>
  <Application>Microsoft Office PowerPoint</Application>
  <PresentationFormat>On-screen Show (4:3)</PresentationFormat>
  <Paragraphs>91</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Waveform</vt:lpstr>
      <vt:lpstr>STEM CELL RESEARCH</vt:lpstr>
      <vt:lpstr>What are stem cells?</vt:lpstr>
      <vt:lpstr>What are stem cells?</vt:lpstr>
      <vt:lpstr>What are stem cells?</vt:lpstr>
      <vt:lpstr>What do Stem Cells Do?</vt:lpstr>
      <vt:lpstr>What do Stem Cells Do?</vt:lpstr>
      <vt:lpstr>PowerPoint Presentation</vt:lpstr>
      <vt:lpstr>Three types of Stem Cells</vt:lpstr>
      <vt:lpstr>Somatic (Adult)  Stem Cells </vt:lpstr>
      <vt:lpstr>Somatic (Adult)  Stem Cells</vt:lpstr>
      <vt:lpstr>Embryonic Stem Cells </vt:lpstr>
      <vt:lpstr>Umbilical Cord Stem Cells</vt:lpstr>
      <vt:lpstr>Note About Adult Stem Cells</vt:lpstr>
      <vt:lpstr>The Pro Argument </vt:lpstr>
      <vt:lpstr>The Pro Argument </vt:lpstr>
      <vt:lpstr>The Pro Argument </vt:lpstr>
      <vt:lpstr>The Con Argument </vt:lpstr>
      <vt:lpstr>The  Con Argument </vt:lpstr>
      <vt:lpstr>The Con Argument </vt:lpstr>
      <vt:lpstr>The  Con Argument</vt:lpstr>
      <vt:lpstr>Citations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STEM CELL RESEARCH</dc:title>
  <dc:creator>Melissa Hurst</dc:creator>
  <cp:lastModifiedBy>Melissa Hurst</cp:lastModifiedBy>
  <cp:revision>17</cp:revision>
  <dcterms:created xsi:type="dcterms:W3CDTF">2014-05-11T16:54:54Z</dcterms:created>
  <dcterms:modified xsi:type="dcterms:W3CDTF">2014-05-15T07:16:36Z</dcterms:modified>
</cp:coreProperties>
</file>